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96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263" r:id="rId6"/>
    <p:sldId id="266" r:id="rId7"/>
    <p:sldId id="261" r:id="rId8"/>
    <p:sldId id="265" r:id="rId9"/>
    <p:sldId id="264" r:id="rId10"/>
    <p:sldId id="267" r:id="rId11"/>
    <p:sldId id="259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5" autoAdjust="0"/>
    <p:restoredTop sz="92527" autoAdjust="0"/>
  </p:normalViewPr>
  <p:slideViewPr>
    <p:cSldViewPr>
      <p:cViewPr varScale="1">
        <p:scale>
          <a:sx n="68" d="100"/>
          <a:sy n="68" d="100"/>
        </p:scale>
        <p:origin x="-169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7D433-9BF9-4EAD-BDA9-61388D779D23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81EB1-F5D3-4B4C-B369-2F4C9BCBB1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92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slides are completed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81EB1-F5D3-4B4C-B369-2F4C9BCBB11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70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81EB1-F5D3-4B4C-B369-2F4C9BCBB1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08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81EB1-F5D3-4B4C-B369-2F4C9BCBB11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72C9FF43-3A80-4519-99F8-24CAF86B8AF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ABD8831-C12E-4F91-8383-9B578F667FB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FF43-3A80-4519-99F8-24CAF86B8AF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D8831-C12E-4F91-8383-9B578F667FB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FF43-3A80-4519-99F8-24CAF86B8AF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D8831-C12E-4F91-8383-9B578F667FB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FF43-3A80-4519-99F8-24CAF86B8AF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D8831-C12E-4F91-8383-9B578F667FB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FF43-3A80-4519-99F8-24CAF86B8AF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D8831-C12E-4F91-8383-9B578F667FB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FF43-3A80-4519-99F8-24CAF86B8AF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D8831-C12E-4F91-8383-9B578F667FB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FF43-3A80-4519-99F8-24CAF86B8AF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D8831-C12E-4F91-8383-9B578F667FB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FF43-3A80-4519-99F8-24CAF86B8AF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D8831-C12E-4F91-8383-9B578F667FB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FF43-3A80-4519-99F8-24CAF86B8AF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D8831-C12E-4F91-8383-9B578F667FB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FF43-3A80-4519-99F8-24CAF86B8AF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D8831-C12E-4F91-8383-9B578F667FB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FF43-3A80-4519-99F8-24CAF86B8AF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D8831-C12E-4F91-8383-9B578F667FB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72C9FF43-3A80-4519-99F8-24CAF86B8AF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CABD8831-C12E-4F91-8383-9B578F667FB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97" r:id="rId1"/>
    <p:sldLayoutId id="2147484598" r:id="rId2"/>
    <p:sldLayoutId id="2147484599" r:id="rId3"/>
    <p:sldLayoutId id="2147484600" r:id="rId4"/>
    <p:sldLayoutId id="2147484601" r:id="rId5"/>
    <p:sldLayoutId id="2147484602" r:id="rId6"/>
    <p:sldLayoutId id="2147484603" r:id="rId7"/>
    <p:sldLayoutId id="2147484604" r:id="rId8"/>
    <p:sldLayoutId id="2147484605" r:id="rId9"/>
    <p:sldLayoutId id="2147484606" r:id="rId10"/>
    <p:sldLayoutId id="21474846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wav"/><Relationship Id="rId7" Type="http://schemas.openxmlformats.org/officeDocument/2006/relationships/image" Target="../media/image2.png"/><Relationship Id="rId2" Type="http://schemas.microsoft.com/office/2007/relationships/media" Target="../media/media1.wav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2.wav"/><Relationship Id="rId10" Type="http://schemas.openxmlformats.org/officeDocument/2006/relationships/image" Target="../media/image5.png"/><Relationship Id="rId4" Type="http://schemas.microsoft.com/office/2007/relationships/media" Target="../media/media2.wav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av"/><Relationship Id="rId2" Type="http://schemas.microsoft.com/office/2007/relationships/media" Target="../media/media11.wav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av"/><Relationship Id="rId2" Type="http://schemas.microsoft.com/office/2007/relationships/media" Target="../media/media12.wav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av"/><Relationship Id="rId2" Type="http://schemas.microsoft.com/office/2007/relationships/media" Target="../media/media13.wav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image" Target="../media/image17.jp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av"/><Relationship Id="rId2" Type="http://schemas.microsoft.com/office/2007/relationships/media" Target="../media/media14.wav"/><Relationship Id="rId1" Type="http://schemas.openxmlformats.org/officeDocument/2006/relationships/tags" Target="../tags/tag13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av"/><Relationship Id="rId2" Type="http://schemas.microsoft.com/office/2007/relationships/media" Target="../media/media15.wav"/><Relationship Id="rId1" Type="http://schemas.openxmlformats.org/officeDocument/2006/relationships/tags" Target="../tags/tag1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av"/><Relationship Id="rId7" Type="http://schemas.openxmlformats.org/officeDocument/2006/relationships/image" Target="../media/image4.png"/><Relationship Id="rId2" Type="http://schemas.microsoft.com/office/2007/relationships/media" Target="../media/media16.wav"/><Relationship Id="rId1" Type="http://schemas.openxmlformats.org/officeDocument/2006/relationships/tags" Target="../tags/tag15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av"/><Relationship Id="rId2" Type="http://schemas.microsoft.com/office/2007/relationships/media" Target="../media/media17.wav"/><Relationship Id="rId1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openxmlformats.org/officeDocument/2006/relationships/image" Target="../media/image20.jpg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wav"/><Relationship Id="rId2" Type="http://schemas.microsoft.com/office/2007/relationships/media" Target="../media/media18.wav"/><Relationship Id="rId1" Type="http://schemas.openxmlformats.org/officeDocument/2006/relationships/tags" Target="../tags/tag1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wav"/><Relationship Id="rId2" Type="http://schemas.microsoft.com/office/2007/relationships/media" Target="../media/media19.wav"/><Relationship Id="rId1" Type="http://schemas.openxmlformats.org/officeDocument/2006/relationships/tags" Target="../tags/tag18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2" Type="http://schemas.microsoft.com/office/2007/relationships/media" Target="../media/media3.wav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2" Type="http://schemas.microsoft.com/office/2007/relationships/media" Target="../media/media4.wav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6.jp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2" Type="http://schemas.microsoft.com/office/2007/relationships/media" Target="../media/media5.wav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2" Type="http://schemas.microsoft.com/office/2007/relationships/media" Target="../media/media6.wav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8.jp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2" Type="http://schemas.microsoft.com/office/2007/relationships/media" Target="../media/media7.wav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7" Type="http://schemas.openxmlformats.org/officeDocument/2006/relationships/image" Target="../media/image12.png"/><Relationship Id="rId2" Type="http://schemas.microsoft.com/office/2007/relationships/media" Target="../media/media8.wav"/><Relationship Id="rId1" Type="http://schemas.openxmlformats.org/officeDocument/2006/relationships/tags" Target="../tags/tag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2" Type="http://schemas.microsoft.com/office/2007/relationships/media" Target="../media/media9.wav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2" Type="http://schemas.microsoft.com/office/2007/relationships/media" Target="../media/media10.wav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image" Target="../media/image14.jp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405459"/>
            <a:ext cx="3313355" cy="3272971"/>
          </a:xfrm>
        </p:spPr>
        <p:txBody>
          <a:bodyPr>
            <a:normAutofit/>
          </a:bodyPr>
          <a:lstStyle/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97168" y="3923560"/>
            <a:ext cx="3309803" cy="1260629"/>
          </a:xfrm>
        </p:spPr>
        <p:txBody>
          <a:bodyPr/>
          <a:lstStyle/>
          <a:p>
            <a:r>
              <a:rPr lang="en-US" sz="2400" b="1" dirty="0" smtClean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320943" y="4570274"/>
            <a:ext cx="335861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9050">
                  <a:solidFill>
                    <a:srgbClr val="00206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Made</a:t>
            </a:r>
            <a:r>
              <a:rPr lang="en-US" sz="5400" b="1" dirty="0" smtClean="0">
                <a:ln w="17780" cmpd="sng">
                  <a:solidFill>
                    <a:srgbClr val="002060"/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en-US" sz="5400" b="1" dirty="0" smtClean="0">
                <a:ln w="1905">
                  <a:solidFill>
                    <a:srgbClr val="002060"/>
                  </a:solidFill>
                </a:ln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By</a:t>
            </a:r>
            <a:r>
              <a:rPr lang="en-US" sz="5400" b="1" dirty="0" smtClean="0">
                <a:ln w="17780" cmpd="sng">
                  <a:solidFill>
                    <a:srgbClr val="002060"/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:</a:t>
            </a:r>
          </a:p>
          <a:p>
            <a:pPr algn="ctr"/>
            <a:r>
              <a:rPr lang="en-US" sz="5400" b="1" dirty="0" smtClean="0">
                <a:ln w="19050">
                  <a:solidFill>
                    <a:srgbClr val="00206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SAMREEN</a:t>
            </a:r>
            <a:endParaRPr lang="en-US" sz="5400" b="1" spc="50" dirty="0">
              <a:ln w="19050">
                <a:solidFill>
                  <a:srgbClr val="002060"/>
                </a:solidFill>
                <a:prstDash val="solid"/>
              </a:ln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98437" y="923330"/>
            <a:ext cx="34316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7030A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Arial Black" panose="020B0A04020102020204" pitchFamily="34" charset="0"/>
              </a:rPr>
              <a:t>NEXT.Js</a:t>
            </a:r>
            <a:endParaRPr lang="en-US" sz="54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7030A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11663" y="304800"/>
            <a:ext cx="47265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Presentation</a:t>
            </a:r>
            <a:endParaRPr lang="en-US" sz="54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3">
                  <a:lumMod val="5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0" name="j0214098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38700" y="4879389"/>
            <a:ext cx="609600" cy="609600"/>
          </a:xfrm>
          <a:prstGeom prst="rect">
            <a:avLst/>
          </a:prstGeom>
        </p:spPr>
      </p:pic>
      <p:pic>
        <p:nvPicPr>
          <p:cNvPr id="11" name="j0214098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457825" y="6058763"/>
            <a:ext cx="609600" cy="609600"/>
          </a:xfrm>
          <a:prstGeom prst="rect">
            <a:avLst/>
          </a:prstGeom>
        </p:spPr>
      </p:pic>
      <p:pic>
        <p:nvPicPr>
          <p:cNvPr id="12" name="j0214098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88837" y="6019800"/>
            <a:ext cx="609600" cy="609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25938" y="1600200"/>
            <a:ext cx="43460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1337" y="1600200"/>
            <a:ext cx="3460477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   The React Framework for  the Web</a:t>
            </a:r>
          </a:p>
          <a:p>
            <a:endParaRPr lang="en-US" dirty="0" smtClean="0"/>
          </a:p>
          <a:p>
            <a:r>
              <a:rPr lang="en-US" dirty="0" smtClean="0"/>
              <a:t>Used by some of the world's largest companies, </a:t>
            </a:r>
          </a:p>
          <a:p>
            <a:r>
              <a:rPr lang="en-US" dirty="0" smtClean="0"/>
              <a:t>Next.js enables you to create high-quality web applications with the power of React components.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43" y="2231424"/>
            <a:ext cx="3919557" cy="416937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2784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29"/>
    </mc:Choice>
    <mc:Fallback>
      <p:transition spd="slow" advTm="28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47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474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474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14" grpId="0"/>
    </p:bldLst>
  </p:timing>
  <p:extLst>
    <p:ext uri="{E180D4A7-C9FB-4DFB-919C-405C955672EB}">
      <p14:showEvtLst xmlns:p14="http://schemas.microsoft.com/office/powerpoint/2010/main">
        <p14:playEvt time="5877" objId="10"/>
        <p14:triggerEvt type="onClick" time="5877" objId="10"/>
        <p14:stopEvt time="10957" objId="10"/>
        <p14:playEvt time="13132" objId="11"/>
        <p14:stopEvt time="18130" objId="11"/>
        <p14:playEvt time="21206" objId="10"/>
        <p14:stopEvt time="2612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609600"/>
            <a:ext cx="7024744" cy="9906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Use </a:t>
            </a:r>
            <a:r>
              <a:rPr lang="en-US" b="1" dirty="0">
                <a:solidFill>
                  <a:srgbClr val="7030A0"/>
                </a:solidFill>
              </a:rPr>
              <a:t>Components in Next.js?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0000" cy="4648200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US" sz="1600" b="1" dirty="0" smtClean="0"/>
              <a:t>Separation </a:t>
            </a:r>
            <a:r>
              <a:rPr lang="en-US" sz="1600" b="1" dirty="0"/>
              <a:t>of Concerns: </a:t>
            </a:r>
            <a:endParaRPr lang="en-US" sz="1600" b="1" dirty="0" smtClean="0"/>
          </a:p>
          <a:p>
            <a:pPr marL="68580" indent="0">
              <a:buNone/>
            </a:pPr>
            <a:r>
              <a:rPr lang="en-US" sz="1600" dirty="0" smtClean="0"/>
              <a:t>Components </a:t>
            </a:r>
            <a:r>
              <a:rPr lang="en-US" sz="1600" dirty="0"/>
              <a:t>can encapsulate specific </a:t>
            </a:r>
            <a:r>
              <a:rPr lang="en-US" sz="1600" dirty="0" smtClean="0"/>
              <a:t>functionality</a:t>
            </a:r>
            <a:r>
              <a:rPr lang="en-US" sz="1600" dirty="0"/>
              <a:t>, separating the logic of a UI element from other parts of the application. This makes it easier to understand and test each component in isolation</a:t>
            </a:r>
            <a:r>
              <a:rPr lang="en-US" sz="1600" dirty="0" smtClean="0"/>
              <a:t>.</a:t>
            </a:r>
          </a:p>
          <a:p>
            <a:pPr marL="68580" indent="0">
              <a:buNone/>
            </a:pPr>
            <a:endParaRPr lang="en-US" sz="1600" dirty="0"/>
          </a:p>
          <a:p>
            <a:pPr marL="68580" indent="0">
              <a:buNone/>
            </a:pPr>
            <a:r>
              <a:rPr lang="en-US" sz="1600" b="1" dirty="0" smtClean="0"/>
              <a:t>Dynamic </a:t>
            </a:r>
            <a:r>
              <a:rPr lang="en-US" sz="1600" b="1" dirty="0"/>
              <a:t>Rendering: </a:t>
            </a:r>
            <a:endParaRPr lang="en-US" sz="1600" b="1" dirty="0" smtClean="0"/>
          </a:p>
          <a:p>
            <a:pPr marL="68580" indent="0">
              <a:buNone/>
            </a:pPr>
            <a:r>
              <a:rPr lang="en-US" sz="1600" dirty="0" smtClean="0"/>
              <a:t>Next.js </a:t>
            </a:r>
            <a:r>
              <a:rPr lang="en-US" sz="1600" dirty="0"/>
              <a:t>components can leverage features like </a:t>
            </a:r>
            <a:r>
              <a:rPr lang="en-US" sz="1600" dirty="0" smtClean="0"/>
              <a:t>Server-Side </a:t>
            </a:r>
            <a:r>
              <a:rPr lang="en-US" sz="1600" dirty="0"/>
              <a:t>Rendering (SSR) and Static Site Generation (SSG), allowing you to create dynamic, fast-loading applications that are optimized for performance and SEO.</a:t>
            </a:r>
          </a:p>
          <a:p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00200"/>
            <a:ext cx="4468762" cy="44958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6162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17"/>
    </mc:Choice>
    <mc:Fallback>
      <p:transition spd="slow" advTm="7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2" r="29692"/>
          <a:stretch>
            <a:fillRect/>
          </a:stretch>
        </p:blipFill>
        <p:spPr>
          <a:xfrm>
            <a:off x="990600" y="685800"/>
            <a:ext cx="3359623" cy="5468112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92650" y="609600"/>
            <a:ext cx="3613150" cy="854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ln w="11430"/>
                <a:solidFill>
                  <a:schemeClr val="accent6">
                    <a:lumMod val="5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6- How </a:t>
            </a:r>
            <a:r>
              <a:rPr lang="en-US" b="1" dirty="0">
                <a:ln w="11430"/>
                <a:solidFill>
                  <a:schemeClr val="accent6">
                    <a:lumMod val="5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can we apply CSS </a:t>
            </a:r>
            <a:r>
              <a:rPr lang="en-US" b="1" dirty="0" smtClean="0">
                <a:ln w="11430"/>
                <a:solidFill>
                  <a:schemeClr val="accent6">
                    <a:lumMod val="5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 </a:t>
            </a:r>
            <a:r>
              <a:rPr lang="en-US" b="1" dirty="0">
                <a:ln w="11430"/>
                <a:solidFill>
                  <a:schemeClr val="accent6">
                    <a:lumMod val="5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Next.js?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4731463" y="4610120"/>
            <a:ext cx="3300573" cy="13716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622800" y="1477288"/>
            <a:ext cx="33782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In </a:t>
            </a:r>
            <a:r>
              <a:rPr lang="en-US" sz="1600" b="1" dirty="0"/>
              <a:t>Next.js, you can apply CSS in several ways, allowing for flexibility depending on your project needs. Here are some common methods</a:t>
            </a:r>
            <a:r>
              <a:rPr lang="en-US" sz="1600" b="1" dirty="0" smtClean="0"/>
              <a:t>:</a:t>
            </a:r>
          </a:p>
          <a:p>
            <a:endParaRPr lang="en-US" b="1" dirty="0"/>
          </a:p>
          <a:p>
            <a:endParaRPr lang="en-US" dirty="0" smtClean="0"/>
          </a:p>
          <a:p>
            <a:endParaRPr lang="en-US" sz="1400" dirty="0" smtClean="0"/>
          </a:p>
          <a:p>
            <a:r>
              <a:rPr lang="en-US" sz="1400" b="1" dirty="0" smtClean="0">
                <a:solidFill>
                  <a:srgbClr val="C00000"/>
                </a:solidFill>
              </a:rPr>
              <a:t>To </a:t>
            </a:r>
            <a:r>
              <a:rPr lang="en-US" sz="1400" b="1" dirty="0">
                <a:solidFill>
                  <a:srgbClr val="C00000"/>
                </a:solidFill>
              </a:rPr>
              <a:t>include global styles, you can create a CSS file and import it in your _app.js file</a:t>
            </a:r>
            <a:r>
              <a:rPr lang="en-US" sz="1400" b="1" dirty="0" smtClean="0">
                <a:solidFill>
                  <a:srgbClr val="C00000"/>
                </a:solidFill>
              </a:rPr>
              <a:t>:</a:t>
            </a:r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Create a CSS file in the styles directory (e.g., styles/global.css).</a:t>
            </a:r>
          </a:p>
          <a:p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Import </a:t>
            </a:r>
            <a:r>
              <a:rPr lang="en-US" sz="1400" b="1" dirty="0" smtClean="0"/>
              <a:t> the </a:t>
            </a:r>
            <a:r>
              <a:rPr lang="en-US" sz="1400" b="1" dirty="0"/>
              <a:t>CSS file in your pages/_app.js:</a:t>
            </a:r>
          </a:p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03660" y="2819400"/>
            <a:ext cx="35862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n-US" sz="4000" b="1" cap="none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Global </a:t>
            </a:r>
            <a:r>
              <a:rPr lang="en-US" sz="4000" b="1" cap="none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CSS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1779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05"/>
    </mc:Choice>
    <mc:Fallback>
      <p:transition spd="slow" advTm="12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432231"/>
            <a:ext cx="416197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b="1" dirty="0">
                <a:solidFill>
                  <a:srgbClr val="002060"/>
                </a:solidFill>
              </a:rPr>
              <a:t>CSS Modules allow you to write scoped styles. This means styles defined in a module are specific to the component, preventing naming conflicts.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smtClean="0">
                <a:solidFill>
                  <a:srgbClr val="002060"/>
                </a:solidFill>
              </a:rPr>
              <a:t>Create </a:t>
            </a:r>
            <a:r>
              <a:rPr lang="en-US" b="1" dirty="0">
                <a:solidFill>
                  <a:srgbClr val="002060"/>
                </a:solidFill>
              </a:rPr>
              <a:t>a CSS Module file with the .module.css extension (e.g., styles/Home.module.css).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smtClean="0">
                <a:solidFill>
                  <a:srgbClr val="002060"/>
                </a:solidFill>
              </a:rPr>
              <a:t>Import </a:t>
            </a:r>
            <a:r>
              <a:rPr lang="en-US" b="1" dirty="0">
                <a:solidFill>
                  <a:srgbClr val="002060"/>
                </a:solidFill>
              </a:rPr>
              <a:t>the CSS Module in your component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</a:p>
          <a:p>
            <a:endParaRPr lang="en-US" b="1" dirty="0" smtClean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2060"/>
                </a:solidFill>
              </a:rPr>
              <a:t>Shown in side image:</a:t>
            </a:r>
            <a:endParaRPr lang="en-US" b="1" dirty="0">
              <a:solidFill>
                <a:srgbClr val="00206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663925"/>
            <a:ext cx="6096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600200" lvl="2" indent="-685800">
              <a:buFont typeface="Wingdings" panose="05000000000000000000" pitchFamily="2" charset="2"/>
              <a:buChar char="q"/>
            </a:pPr>
            <a:r>
              <a:rPr lang="en-US" sz="4000" b="1" cap="none" spc="0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CSS </a:t>
            </a:r>
            <a:r>
              <a:rPr lang="en-US" sz="4000" b="1" cap="none" spc="0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Modules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3" y="1598303"/>
            <a:ext cx="4045044" cy="48042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854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0"/>
    </mc:Choice>
    <mc:Fallback>
      <p:transition spd="slow" advTm="4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656451"/>
            <a:ext cx="4572000" cy="59246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Next.js supports styled-</a:t>
            </a:r>
            <a:r>
              <a:rPr lang="en-US" b="1" dirty="0" err="1"/>
              <a:t>jsx</a:t>
            </a:r>
            <a:r>
              <a:rPr lang="en-US" b="1" dirty="0"/>
              <a:t> out of the box, which allows you to write scoped CSS directly within your components.</a:t>
            </a:r>
          </a:p>
          <a:p>
            <a:endParaRPr lang="en-US" sz="1200" b="1" dirty="0" smtClean="0"/>
          </a:p>
          <a:p>
            <a:r>
              <a:rPr lang="en-US" b="1" u="sng" dirty="0" err="1" smtClean="0">
                <a:solidFill>
                  <a:srgbClr val="C00000"/>
                </a:solidFill>
              </a:rPr>
              <a:t>javascript</a:t>
            </a:r>
            <a:endParaRPr lang="en-US" b="1" u="sng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1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function Home() {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 return (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   &lt;div&gt;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     &lt;p&gt;Hello, World!&lt;/p&gt;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     &lt;style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jsx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&gt;{`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       p {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         color: blue;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       }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     `}&lt;/style&gt;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   &lt;/div&gt;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 );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}</a:t>
            </a:r>
          </a:p>
          <a:p>
            <a:endParaRPr lang="en-US" sz="12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export default Home;</a:t>
            </a:r>
          </a:p>
        </p:txBody>
      </p:sp>
      <p:sp>
        <p:nvSpPr>
          <p:cNvPr id="3" name="Rectangle 2"/>
          <p:cNvSpPr/>
          <p:nvPr/>
        </p:nvSpPr>
        <p:spPr>
          <a:xfrm>
            <a:off x="684998" y="457200"/>
            <a:ext cx="32768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n-US" sz="4000" b="1" cap="none" spc="0" dirty="0" smtClean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Styled </a:t>
            </a:r>
            <a:r>
              <a:rPr lang="en-US" sz="4000" b="1" cap="none" spc="0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JSX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199"/>
            <a:ext cx="3855720" cy="373380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2614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6"/>
    </mc:Choice>
    <mc:Fallback>
      <p:transition spd="slow" advTm="2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3400" y="1639330"/>
            <a:ext cx="48006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You can also use popular CSS-in-JS libraries like Styled Components. First, install the library: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2594" y="838200"/>
            <a:ext cx="55755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kumimoji="0" lang="en-US" altLang="en-US" sz="4000" b="1" i="0" u="none" strike="noStrike" cap="none" spc="0" normalizeH="0" baseline="0" dirty="0" smtClean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  <a:cs typeface="Arial" pitchFamily="34" charset="0"/>
              </a:rPr>
              <a:t>Styled Components</a:t>
            </a:r>
            <a:endParaRPr lang="en-US" sz="4000" b="1" cap="none" spc="0" dirty="0">
              <a:ln w="1905"/>
              <a:solidFill>
                <a:srgbClr val="00206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029547"/>
              </p:ext>
            </p:extLst>
          </p:nvPr>
        </p:nvGraphicFramePr>
        <p:xfrm>
          <a:off x="533400" y="2362200"/>
          <a:ext cx="396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/>
              </a:tblGrid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err="1" smtClean="0">
                          <a:latin typeface="Arial" pitchFamily="34" charset="0"/>
                          <a:cs typeface="Arial" pitchFamily="34" charset="0"/>
                        </a:rPr>
                        <a:t>npm</a:t>
                      </a:r>
                      <a:r>
                        <a:rPr lang="en-US" altLang="en-US" sz="1800" dirty="0" smtClean="0">
                          <a:latin typeface="Arial" pitchFamily="34" charset="0"/>
                          <a:cs typeface="Arial" pitchFamily="34" charset="0"/>
                        </a:rPr>
                        <a:t> installed styled-components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43951" y="2845136"/>
            <a:ext cx="3863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Then, create styled components:</a:t>
            </a:r>
          </a:p>
        </p:txBody>
      </p:sp>
      <p:sp>
        <p:nvSpPr>
          <p:cNvPr id="8" name="Rectangle 7"/>
          <p:cNvSpPr/>
          <p:nvPr/>
        </p:nvSpPr>
        <p:spPr>
          <a:xfrm>
            <a:off x="549812" y="3214468"/>
            <a:ext cx="554618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B0F0"/>
                </a:solidFill>
              </a:rPr>
              <a:t>import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styled</a:t>
            </a:r>
            <a:r>
              <a:rPr lang="en-US" b="1" dirty="0"/>
              <a:t> </a:t>
            </a:r>
            <a:r>
              <a:rPr lang="en-US" b="1" dirty="0">
                <a:solidFill>
                  <a:srgbClr val="00B0F0"/>
                </a:solidFill>
              </a:rPr>
              <a:t>from 'styled-components</a:t>
            </a:r>
            <a:r>
              <a:rPr lang="en-US" b="1" dirty="0" smtClean="0"/>
              <a:t>';</a:t>
            </a:r>
          </a:p>
          <a:p>
            <a:pPr>
              <a:lnSpc>
                <a:spcPct val="150000"/>
              </a:lnSpc>
            </a:pPr>
            <a:r>
              <a:rPr lang="en-US" b="1" dirty="0" err="1" smtClean="0">
                <a:solidFill>
                  <a:srgbClr val="00B0F0"/>
                </a:solidFill>
              </a:rPr>
              <a:t>const</a:t>
            </a:r>
            <a:r>
              <a:rPr lang="en-US" b="1" dirty="0" smtClean="0">
                <a:solidFill>
                  <a:srgbClr val="00B0F0"/>
                </a:solidFill>
              </a:rPr>
              <a:t> </a:t>
            </a:r>
            <a:r>
              <a:rPr lang="en-US" b="1" dirty="0"/>
              <a:t>Container =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styled.div</a:t>
            </a:r>
            <a:r>
              <a:rPr lang="en-US" b="1" dirty="0">
                <a:solidFill>
                  <a:srgbClr val="002060"/>
                </a:solidFill>
              </a:rPr>
              <a:t>`  </a:t>
            </a:r>
            <a:r>
              <a:rPr lang="en-US" b="1" dirty="0" err="1" smtClean="0">
                <a:solidFill>
                  <a:srgbClr val="002060"/>
                </a:solidFill>
              </a:rPr>
              <a:t>color:red</a:t>
            </a:r>
            <a:r>
              <a:rPr lang="en-US" b="1" dirty="0" smtClean="0"/>
              <a:t>;`;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00B0F0"/>
                </a:solidFill>
              </a:rPr>
              <a:t>function</a:t>
            </a:r>
            <a:r>
              <a:rPr lang="en-US" b="1" dirty="0" smtClean="0"/>
              <a:t> </a:t>
            </a:r>
            <a:r>
              <a:rPr lang="en-US" b="1" dirty="0"/>
              <a:t>Home() {  </a:t>
            </a:r>
            <a:endParaRPr lang="en-US" b="1" dirty="0" smtClean="0"/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00B0F0"/>
                </a:solidFill>
              </a:rPr>
              <a:t>return</a:t>
            </a:r>
            <a:r>
              <a:rPr lang="en-US" b="1" dirty="0" smtClean="0"/>
              <a:t>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&lt;Container&gt;Hello, World!&lt;/Container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&gt;;}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00B0F0"/>
                </a:solidFill>
              </a:rPr>
              <a:t>export </a:t>
            </a:r>
            <a:r>
              <a:rPr lang="en-US" b="1" dirty="0">
                <a:solidFill>
                  <a:srgbClr val="00B0F0"/>
                </a:solidFill>
              </a:rPr>
              <a:t>default</a:t>
            </a:r>
            <a:r>
              <a:rPr lang="en-US" b="1" dirty="0"/>
              <a:t> Home;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7567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95"/>
    </mc:Choice>
    <mc:Fallback>
      <p:transition spd="slow" advTm="12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0590" y="1421288"/>
            <a:ext cx="7927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Next.js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can easily integrate with Tailwind CSS for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utility-first</a:t>
            </a:r>
          </a:p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styling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To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set it up, follow these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steps:</a:t>
            </a:r>
          </a:p>
        </p:txBody>
      </p:sp>
      <p:sp>
        <p:nvSpPr>
          <p:cNvPr id="4" name="Rectangle 3"/>
          <p:cNvSpPr/>
          <p:nvPr/>
        </p:nvSpPr>
        <p:spPr>
          <a:xfrm>
            <a:off x="530591" y="684688"/>
            <a:ext cx="39629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n-US" sz="40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7030A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en-US" sz="40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7030A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Tailwind CSS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508607"/>
              </p:ext>
            </p:extLst>
          </p:nvPr>
        </p:nvGraphicFramePr>
        <p:xfrm>
          <a:off x="530590" y="2800549"/>
          <a:ext cx="3429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/>
              </a:tblGrid>
              <a:tr h="1014567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7030A0"/>
                          </a:solidFill>
                        </a:rPr>
                        <a:t>npm</a:t>
                      </a:r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 install </a:t>
                      </a:r>
                      <a:r>
                        <a:rPr lang="en-US" dirty="0" err="1" smtClean="0">
                          <a:solidFill>
                            <a:srgbClr val="7030A0"/>
                          </a:solidFill>
                        </a:rPr>
                        <a:t>tailwindcss</a:t>
                      </a:r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7030A0"/>
                          </a:solidFill>
                        </a:rPr>
                        <a:t>postcss</a:t>
                      </a:r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7030A0"/>
                          </a:solidFill>
                        </a:rPr>
                        <a:t>autoprefixer</a:t>
                      </a:r>
                      <a:endParaRPr lang="en-US" dirty="0" smtClean="0">
                        <a:solidFill>
                          <a:srgbClr val="7030A0"/>
                        </a:solidFill>
                      </a:endParaRPr>
                    </a:p>
                    <a:p>
                      <a:r>
                        <a:rPr lang="en-US" dirty="0" err="1" smtClean="0">
                          <a:solidFill>
                            <a:srgbClr val="7030A0"/>
                          </a:solidFill>
                        </a:rPr>
                        <a:t>npx</a:t>
                      </a:r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7030A0"/>
                          </a:solidFill>
                        </a:rPr>
                        <a:t>tailwindcss</a:t>
                      </a:r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7030A0"/>
                          </a:solidFill>
                        </a:rPr>
                        <a:t>init</a:t>
                      </a:r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 –p</a:t>
                      </a:r>
                    </a:p>
                    <a:p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30590" y="3989269"/>
            <a:ext cx="4245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 your </a:t>
            </a:r>
            <a:r>
              <a:rPr lang="en-US" b="1" dirty="0" smtClean="0"/>
              <a:t>globals.css, add </a:t>
            </a:r>
            <a:r>
              <a:rPr lang="en-US" b="1" dirty="0"/>
              <a:t>the </a:t>
            </a:r>
            <a:endParaRPr lang="en-US" b="1" dirty="0" smtClean="0"/>
          </a:p>
          <a:p>
            <a:r>
              <a:rPr lang="en-US" b="1" dirty="0" smtClean="0"/>
              <a:t>Tailwind </a:t>
            </a:r>
            <a:r>
              <a:rPr lang="en-US" b="1" dirty="0"/>
              <a:t>directives</a:t>
            </a:r>
            <a:r>
              <a:rPr lang="en-US" b="1" dirty="0" smtClean="0"/>
              <a:t>.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880801"/>
              </p:ext>
            </p:extLst>
          </p:nvPr>
        </p:nvGraphicFramePr>
        <p:xfrm>
          <a:off x="530590" y="4800600"/>
          <a:ext cx="328911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9110"/>
              </a:tblGrid>
              <a:tr h="1205303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rgbClr val="7030A0"/>
                          </a:solidFill>
                        </a:rPr>
                        <a:t>/* styles/globals.css */</a:t>
                      </a:r>
                    </a:p>
                    <a:p>
                      <a:r>
                        <a:rPr lang="fr-FR" dirty="0" smtClean="0">
                          <a:solidFill>
                            <a:srgbClr val="7030A0"/>
                          </a:solidFill>
                        </a:rPr>
                        <a:t>@</a:t>
                      </a:r>
                      <a:r>
                        <a:rPr lang="fr-FR" dirty="0" err="1" smtClean="0">
                          <a:solidFill>
                            <a:srgbClr val="7030A0"/>
                          </a:solidFill>
                        </a:rPr>
                        <a:t>tailwind</a:t>
                      </a:r>
                      <a:r>
                        <a:rPr lang="fr-FR" dirty="0" smtClean="0">
                          <a:solidFill>
                            <a:srgbClr val="7030A0"/>
                          </a:solidFill>
                        </a:rPr>
                        <a:t> base;</a:t>
                      </a:r>
                    </a:p>
                    <a:p>
                      <a:r>
                        <a:rPr lang="fr-FR" dirty="0" smtClean="0">
                          <a:solidFill>
                            <a:srgbClr val="7030A0"/>
                          </a:solidFill>
                        </a:rPr>
                        <a:t>@</a:t>
                      </a:r>
                      <a:r>
                        <a:rPr lang="fr-FR" dirty="0" err="1" smtClean="0">
                          <a:solidFill>
                            <a:srgbClr val="7030A0"/>
                          </a:solidFill>
                        </a:rPr>
                        <a:t>tailwind</a:t>
                      </a:r>
                      <a:r>
                        <a:rPr lang="fr-FR" dirty="0" smtClean="0">
                          <a:solidFill>
                            <a:srgbClr val="7030A0"/>
                          </a:solidFill>
                        </a:rPr>
                        <a:t> components;</a:t>
                      </a:r>
                    </a:p>
                    <a:p>
                      <a:r>
                        <a:rPr lang="fr-FR" dirty="0" smtClean="0">
                          <a:solidFill>
                            <a:srgbClr val="7030A0"/>
                          </a:solidFill>
                        </a:rPr>
                        <a:t>@</a:t>
                      </a:r>
                      <a:r>
                        <a:rPr lang="fr-FR" dirty="0" err="1" smtClean="0">
                          <a:solidFill>
                            <a:srgbClr val="7030A0"/>
                          </a:solidFill>
                        </a:rPr>
                        <a:t>tailwind</a:t>
                      </a:r>
                      <a:r>
                        <a:rPr lang="fr-FR" dirty="0" smtClean="0">
                          <a:solidFill>
                            <a:srgbClr val="7030A0"/>
                          </a:solidFill>
                        </a:rPr>
                        <a:t> utilities;</a:t>
                      </a:r>
                      <a:endParaRPr lang="en-US" dirty="0" smtClean="0">
                        <a:solidFill>
                          <a:srgbClr val="7030A0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527143"/>
            <a:ext cx="4724400" cy="3564817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0028" y="304640"/>
            <a:ext cx="4731572" cy="1143000"/>
          </a:xfrm>
        </p:spPr>
        <p:txBody>
          <a:bodyPr/>
          <a:lstStyle/>
          <a:p>
            <a:r>
              <a:rPr lang="en-US" dirty="0" smtClean="0"/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46290" y="2209800"/>
            <a:ext cx="8140510" cy="3622829"/>
          </a:xfrm>
        </p:spPr>
        <p:txBody>
          <a:bodyPr/>
          <a:lstStyle/>
          <a:p>
            <a:pPr marL="68580" indent="0">
              <a:buNone/>
            </a:pPr>
            <a:r>
              <a:rPr lang="en-US" b="1" dirty="0"/>
              <a:t>Install Tailwind CSS:</a:t>
            </a:r>
          </a:p>
          <a:p>
            <a:pPr marL="68580" indent="0">
              <a:buNone/>
            </a:pP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6809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3"/>
    </mc:Choice>
    <mc:Fallback>
      <p:transition spd="slow" advTm="6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914400"/>
            <a:ext cx="73997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solidFill>
                  <a:srgbClr val="7030A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What is Tailwind CSS?</a:t>
            </a:r>
            <a:endParaRPr lang="en-US" sz="5400" b="1" cap="none" spc="50" dirty="0">
              <a:ln w="11430"/>
              <a:solidFill>
                <a:srgbClr val="7030A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57400"/>
            <a:ext cx="4114800" cy="15727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900" y="3886200"/>
            <a:ext cx="815340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Tailwind CSS </a:t>
            </a:r>
            <a:endParaRPr lang="en-US" sz="28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is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a utility-first CSS framework that allows developers to build custom designs quickly and efficiently. Unlike traditional CSS frameworks that provide pre-designed components, Tailwind focuses on offering low-level utility classes that can be combined to create unique designs directly in your markup.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0644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8"/>
    </mc:Choice>
    <mc:Fallback>
      <p:transition spd="slow" advTm="3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280" y="609600"/>
            <a:ext cx="719139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Differentiate b/w the Tailwind CSS &amp;</a:t>
            </a:r>
          </a:p>
          <a:p>
            <a:pPr algn="ctr"/>
            <a:r>
              <a:rPr lang="en-US" sz="3200" b="1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Standard CSS.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697405"/>
              </p:ext>
            </p:extLst>
          </p:nvPr>
        </p:nvGraphicFramePr>
        <p:xfrm>
          <a:off x="1342575" y="1686818"/>
          <a:ext cx="6887025" cy="4016003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57200"/>
                <a:gridCol w="2696025"/>
                <a:gridCol w="3733800"/>
              </a:tblGrid>
              <a:tr h="2072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>
                          <a:effectLst/>
                        </a:rPr>
                        <a:t>S. #</a:t>
                      </a:r>
                      <a:endParaRPr lang="en-US" sz="10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TAILWIND CSS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STANDARD CSS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177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01</a:t>
                      </a:r>
                      <a:endParaRPr 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>
                          <a:effectLst/>
                        </a:rPr>
                        <a:t>Utility-First Approach</a:t>
                      </a:r>
                      <a:endParaRPr lang="en-US" sz="1000" b="1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Utility-First Approach</a:t>
                      </a:r>
                      <a:endParaRPr 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64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 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Tailwind CSS uses a utility-first approach, providing small, reusable utility classes for styling directly in your HTML. 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This contrasts with standard CSS, where styles are usually defined in separate stylesheets.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625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02</a:t>
                      </a:r>
                      <a:endParaRPr 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Customization</a:t>
                      </a:r>
                      <a:endParaRPr 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Customization</a:t>
                      </a:r>
                      <a:endParaRPr 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623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 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>
                          <a:effectLst/>
                        </a:rPr>
                        <a:t>Tailwind is highly customizable through a configuration file, allowing developers to define theme colors, spacing, and breakpoints. </a:t>
                      </a:r>
                      <a:endParaRPr lang="en-US" sz="10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Standard CSS requires manual adjustments for each project.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058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03</a:t>
                      </a:r>
                      <a:endParaRPr 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Readability</a:t>
                      </a:r>
                      <a:endParaRPr 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Readability</a:t>
                      </a:r>
                      <a:endParaRPr 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47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 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Tailwind can improve readability by making the styles explicit within the markup. 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 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Standard CSS often requires looking up styles in separate files, which can make it harder to understand the overall design at a glance.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02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04</a:t>
                      </a:r>
                      <a:endParaRPr 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Development Speed</a:t>
                      </a:r>
                      <a:endParaRPr 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Development Speed</a:t>
                      </a:r>
                      <a:endParaRPr lang="en-US" sz="10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031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 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>
                          <a:effectLst/>
                        </a:rPr>
                        <a:t>Using Tailwind can speed up development by reducing the need for custom class names and allowing for rapid prototyping. </a:t>
                      </a:r>
                      <a:endParaRPr lang="en-US" sz="10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effectLst/>
                        </a:rPr>
                        <a:t>Standard CSS may require more setup and boilerplate code.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5840" marR="4584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590800" y="22891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866371"/>
              </p:ext>
            </p:extLst>
          </p:nvPr>
        </p:nvGraphicFramePr>
        <p:xfrm>
          <a:off x="1335314" y="1683657"/>
          <a:ext cx="6908800" cy="4943566"/>
        </p:xfrm>
        <a:graphic>
          <a:graphicData uri="http://schemas.openxmlformats.org/drawingml/2006/table">
            <a:tbl>
              <a:tblPr/>
              <a:tblGrid>
                <a:gridCol w="478972"/>
                <a:gridCol w="2685143"/>
                <a:gridCol w="3744685"/>
              </a:tblGrid>
              <a:tr h="4354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2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44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1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7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88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9799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0"/>
    </mc:Choice>
    <mc:Fallback>
      <p:transition spd="slow" advTm="4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1297" y="2136339"/>
            <a:ext cx="7576112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Thank you and your countless</a:t>
            </a:r>
          </a:p>
          <a:p>
            <a:pPr algn="ctr"/>
            <a:r>
              <a:rPr lang="en-US" sz="4000" b="1" cap="none" spc="0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efforts Sir Hamza </a:t>
            </a:r>
            <a:r>
              <a:rPr lang="en-US" sz="4000" b="1" cap="none" spc="0" dirty="0" err="1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Alvi</a:t>
            </a:r>
            <a:r>
              <a:rPr lang="en-US" sz="4000" b="1" cap="none" spc="0" dirty="0" smtClean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</a:t>
            </a:r>
          </a:p>
          <a:p>
            <a:pPr algn="ctr"/>
            <a:endParaRPr lang="en-US" sz="4000" b="1" cap="none" spc="0" dirty="0">
              <a:ln w="1905"/>
              <a:solidFill>
                <a:srgbClr val="7030A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213009"/>
            <a:ext cx="54645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</a:t>
            </a:r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ubmitted to: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224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9"/>
    </mc:Choice>
    <mc:Fallback>
      <p:transition spd="slow" advTm="1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624" y="838200"/>
            <a:ext cx="6957510" cy="1039091"/>
          </a:xfrm>
        </p:spPr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209800"/>
            <a:ext cx="6777317" cy="3508977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endParaRPr lang="en-US" sz="5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5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01-  </a:t>
            </a:r>
            <a:r>
              <a:rPr lang="en-US" sz="5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page.tsx </a:t>
            </a:r>
            <a:r>
              <a:rPr lang="en-US" sz="5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file.?</a:t>
            </a:r>
          </a:p>
          <a:p>
            <a:pPr marL="68580" indent="0">
              <a:buNone/>
            </a:pPr>
            <a:r>
              <a:rPr lang="en-US" sz="5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5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02- What </a:t>
            </a:r>
            <a:r>
              <a:rPr lang="en-US" sz="5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</a:t>
            </a:r>
            <a:r>
              <a:rPr lang="en-US" sz="5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layout.tsx</a:t>
            </a:r>
            <a:r>
              <a:rPr lang="en-US" sz="5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r>
              <a:rPr lang="en-US" sz="5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5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5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03- What </a:t>
            </a:r>
            <a:r>
              <a:rPr lang="en-US" sz="5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Link tag, why do we use this tag, and what is its purpose</a:t>
            </a:r>
            <a:r>
              <a:rPr lang="en-US" sz="5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5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5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04- How </a:t>
            </a:r>
            <a:r>
              <a:rPr lang="en-US" sz="5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create nested pages in Next.js</a:t>
            </a:r>
            <a:r>
              <a:rPr lang="en-US" sz="5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5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5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05- What </a:t>
            </a:r>
            <a:r>
              <a:rPr lang="en-US" sz="5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components, and why do we use them</a:t>
            </a:r>
            <a:r>
              <a:rPr lang="en-US" sz="5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5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5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06- How </a:t>
            </a:r>
            <a:r>
              <a:rPr lang="en-US" sz="5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apply CSS in Next.js</a:t>
            </a:r>
            <a:r>
              <a:rPr lang="en-US" sz="5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5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5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07- What </a:t>
            </a:r>
            <a:r>
              <a:rPr lang="en-US" sz="5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Tailwind CSS, and what are the differences between Tailwind </a:t>
            </a:r>
            <a:r>
              <a:rPr lang="en-US" sz="5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68580" indent="0">
              <a:buNone/>
            </a:pPr>
            <a:r>
              <a:rPr lang="en-US" sz="5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CSS and </a:t>
            </a:r>
            <a:r>
              <a:rPr lang="en-US" sz="5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CSS</a:t>
            </a:r>
            <a:r>
              <a:rPr lang="en-US" sz="5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5600" dirty="0">
              <a:latin typeface="Bahnschrift" panose="020B0502040204020203" pitchFamily="34" charset="0"/>
            </a:endParaRPr>
          </a:p>
          <a:p>
            <a:pPr marL="68580" indent="0">
              <a:buNone/>
            </a:pPr>
            <a:endParaRPr lang="en-US" sz="5600" dirty="0">
              <a:latin typeface="Bahnschrift" panose="020B0502040204020203" pitchFamily="34" charset="0"/>
            </a:endParaRPr>
          </a:p>
          <a:p>
            <a:pPr marL="68580" indent="0">
              <a:buNone/>
            </a:pPr>
            <a:endParaRPr lang="en-US" sz="5600" b="1" dirty="0" smtClean="0">
              <a:latin typeface="Bahnschrift" panose="020B0502040204020203" pitchFamily="34" charset="0"/>
            </a:endParaRPr>
          </a:p>
          <a:p>
            <a:pPr marL="68580" indent="0">
              <a:buNone/>
            </a:pPr>
            <a:endParaRPr lang="en-US" sz="5600" b="1" dirty="0">
              <a:latin typeface="Bahnschrift" panose="020B0502040204020203" pitchFamily="34" charset="0"/>
            </a:endParaRPr>
          </a:p>
          <a:p>
            <a:pPr marL="68580" indent="0">
              <a:buNone/>
            </a:pPr>
            <a:endParaRPr lang="en-US" sz="5600" b="1" dirty="0" smtClean="0">
              <a:latin typeface="Bahnschrift" panose="020B0502040204020203" pitchFamily="34" charset="0"/>
            </a:endParaRPr>
          </a:p>
          <a:p>
            <a:pPr marL="68580" indent="0">
              <a:buNone/>
            </a:pPr>
            <a:endParaRPr lang="en-US" sz="5600" b="1" dirty="0">
              <a:latin typeface="Bahnschrift" panose="020B0502040204020203" pitchFamily="34" charset="0"/>
            </a:endParaRPr>
          </a:p>
          <a:p>
            <a:pPr marL="68580" indent="0">
              <a:buNone/>
            </a:pPr>
            <a:endParaRPr lang="en-US" sz="5600" b="1" dirty="0" smtClean="0">
              <a:latin typeface="Bahnschrift" panose="020B0502040204020203" pitchFamily="34" charset="0"/>
            </a:endParaRPr>
          </a:p>
          <a:p>
            <a:pPr marL="68580" indent="0">
              <a:buNone/>
            </a:pPr>
            <a:endParaRPr lang="en-US" sz="5600" b="1" dirty="0">
              <a:latin typeface="Bahnschrift" panose="020B0502040204020203" pitchFamily="34" charset="0"/>
            </a:endParaRPr>
          </a:p>
          <a:p>
            <a:pPr marL="68580" indent="0">
              <a:buNone/>
            </a:pPr>
            <a:endParaRPr lang="en-US" sz="5600" b="1" dirty="0" smtClean="0">
              <a:latin typeface="Bahnschrift" panose="020B0502040204020203" pitchFamily="34" charset="0"/>
            </a:endParaRPr>
          </a:p>
          <a:p>
            <a:pPr marL="68580" indent="0">
              <a:buNone/>
            </a:pPr>
            <a:endParaRPr lang="en-US" sz="5600" b="1" dirty="0">
              <a:latin typeface="Bahnschrift" panose="020B0502040204020203" pitchFamily="34" charset="0"/>
            </a:endParaRPr>
          </a:p>
          <a:p>
            <a:pPr marL="68580" indent="0">
              <a:buNone/>
            </a:pPr>
            <a:endParaRPr lang="en-US" sz="5600" b="1" dirty="0" smtClean="0">
              <a:latin typeface="Bahnschrift" panose="020B0502040204020203" pitchFamily="34" charset="0"/>
            </a:endParaRPr>
          </a:p>
          <a:p>
            <a:pPr marL="68580" indent="0">
              <a:buNone/>
            </a:pPr>
            <a:endParaRPr lang="en-US" sz="5600" b="1" dirty="0">
              <a:latin typeface="Bahnschrift" panose="020B0502040204020203" pitchFamily="34" charset="0"/>
            </a:endParaRPr>
          </a:p>
          <a:p>
            <a:pPr marL="68580" indent="0">
              <a:buNone/>
            </a:pPr>
            <a:endParaRPr lang="en-US" sz="5600" b="1" dirty="0" smtClean="0">
              <a:latin typeface="Bahnschrift" panose="020B0502040204020203" pitchFamily="34" charset="0"/>
            </a:endParaRPr>
          </a:p>
          <a:p>
            <a:pPr marL="68580" indent="0">
              <a:buNone/>
            </a:pPr>
            <a:endParaRPr lang="en-US" sz="5600" b="1" dirty="0">
              <a:latin typeface="Bahnschrift" panose="020B0502040204020203" pitchFamily="34" charset="0"/>
            </a:endParaRPr>
          </a:p>
          <a:p>
            <a:pPr marL="68580" indent="0">
              <a:buNone/>
            </a:pPr>
            <a:endParaRPr lang="en-US" sz="5600" b="1" dirty="0" smtClean="0">
              <a:latin typeface="Bahnschrif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1062335"/>
            <a:ext cx="6781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Table of content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6166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99"/>
    </mc:Choice>
    <mc:Fallback>
      <p:transition spd="slow" advTm="11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1. What is page.tsx file?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3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2209800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/>
              <a:t>Definition:</a:t>
            </a:r>
          </a:p>
          <a:p>
            <a:r>
              <a:rPr lang="en-US" sz="2000" b="1" dirty="0" smtClean="0"/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page.tsx file is a special file in Next.js that defines a route. Each file in the app directory corresponds to a route in the application.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Purpose</a:t>
            </a:r>
            <a:r>
              <a:rPr lang="en-US" sz="2800" b="1" dirty="0"/>
              <a:t>: </a:t>
            </a:r>
            <a:endParaRPr lang="en-US" sz="2000" b="1" dirty="0" smtClean="0"/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contains the React component that renders the content for that specific route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90800"/>
            <a:ext cx="2730500" cy="2862322"/>
          </a:xfr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431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5"/>
    </mc:Choice>
    <mc:Fallback>
      <p:transition spd="slow" advTm="5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838200"/>
            <a:ext cx="7024744" cy="1143000"/>
          </a:xfrm>
        </p:spPr>
        <p:txBody>
          <a:bodyPr/>
          <a:lstStyle/>
          <a:p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7030A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2. What is </a:t>
            </a:r>
            <a:r>
              <a:rPr lang="en-US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7030A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layout.tsx</a:t>
            </a:r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7030A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file?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7030A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590800"/>
            <a:ext cx="2895600" cy="3352800"/>
          </a:xfrm>
        </p:spPr>
      </p:pic>
      <p:sp>
        <p:nvSpPr>
          <p:cNvPr id="6" name="Rectangle 5"/>
          <p:cNvSpPr/>
          <p:nvPr/>
        </p:nvSpPr>
        <p:spPr>
          <a:xfrm>
            <a:off x="602343" y="2797627"/>
            <a:ext cx="4572000" cy="29854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Definition: 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layout.tsx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file is used to define the layout structure for your pages.</a:t>
            </a:r>
          </a:p>
          <a:p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allows you to apply consistent UI elements (like headers, footers, sidebars) across multiple pages without duplicating code.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5372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0"/>
    </mc:Choice>
    <mc:Fallback>
      <p:transition spd="slow" advTm="5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0"/>
            <a:ext cx="7024744" cy="1219200"/>
          </a:xfrm>
        </p:spPr>
        <p:txBody>
          <a:bodyPr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3-  What is the Link tag?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057400"/>
            <a:ext cx="2667000" cy="3733800"/>
          </a:xfrm>
        </p:spPr>
      </p:pic>
      <p:sp>
        <p:nvSpPr>
          <p:cNvPr id="5" name="Rectangle 4"/>
          <p:cNvSpPr/>
          <p:nvPr/>
        </p:nvSpPr>
        <p:spPr>
          <a:xfrm>
            <a:off x="762000" y="2057400"/>
            <a:ext cx="51054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/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&lt;link&gt; tag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defines the relationship between the current document and an external resource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&lt;link&gt; tag is most often used to link to external style sheets or to add a favicon to your website. The &lt;link&gt; element is an empty element, it contains attributes only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smtClean="0">
                <a:solidFill>
                  <a:srgbClr val="C00000"/>
                </a:solidFill>
              </a:rPr>
              <a:t>import </a:t>
            </a:r>
            <a:r>
              <a:rPr lang="en-US" b="1" dirty="0">
                <a:solidFill>
                  <a:srgbClr val="C00000"/>
                </a:solidFill>
              </a:rPr>
              <a:t>Link from 'next/link</a:t>
            </a:r>
            <a:r>
              <a:rPr lang="en-US" b="1" dirty="0" smtClean="0">
                <a:solidFill>
                  <a:srgbClr val="C00000"/>
                </a:solidFill>
              </a:rPr>
              <a:t>';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&lt;Link </a:t>
            </a:r>
            <a:r>
              <a:rPr lang="en-US" b="1" dirty="0" err="1">
                <a:solidFill>
                  <a:srgbClr val="C00000"/>
                </a:solidFill>
              </a:rPr>
              <a:t>href</a:t>
            </a:r>
            <a:r>
              <a:rPr lang="en-US" b="1" dirty="0">
                <a:solidFill>
                  <a:srgbClr val="C00000"/>
                </a:solidFill>
              </a:rPr>
              <a:t>="/about"&gt;About Us&lt;/Link&gt;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689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10"/>
    </mc:Choice>
    <mc:Fallback>
      <p:transition spd="slow" advTm="6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024744" cy="10668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What are the Purpose of the Link tag?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1752600"/>
            <a:ext cx="5105400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Client-Side Navigation: </a:t>
            </a:r>
            <a:endParaRPr lang="en-US" sz="2000" b="1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&lt;Link&gt; component allows for seamless navigation without a full page reload. This enhances user experience by making transitions faster.</a:t>
            </a:r>
          </a:p>
          <a:p>
            <a:r>
              <a:rPr lang="en-US" sz="2000" b="1" dirty="0" smtClean="0">
                <a:solidFill>
                  <a:srgbClr val="002060"/>
                </a:solidFill>
              </a:rPr>
              <a:t>Prefetching: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Next.js </a:t>
            </a:r>
            <a:r>
              <a:rPr lang="en-US" dirty="0">
                <a:solidFill>
                  <a:srgbClr val="002060"/>
                </a:solidFill>
              </a:rPr>
              <a:t>automatically </a:t>
            </a:r>
            <a:r>
              <a:rPr lang="en-US" dirty="0" err="1">
                <a:solidFill>
                  <a:srgbClr val="002060"/>
                </a:solidFill>
              </a:rPr>
              <a:t>prefetches</a:t>
            </a:r>
            <a:r>
              <a:rPr lang="en-US" dirty="0">
                <a:solidFill>
                  <a:srgbClr val="002060"/>
                </a:solidFill>
              </a:rPr>
              <a:t> linked pages when they come into view (if the user is on a page long enough). This means that the linked page is already loaded in the background, making navigation instantaneous.</a:t>
            </a:r>
          </a:p>
          <a:p>
            <a:r>
              <a:rPr lang="en-US" sz="2000" b="1" dirty="0" smtClean="0">
                <a:solidFill>
                  <a:srgbClr val="002060"/>
                </a:solidFill>
              </a:rPr>
              <a:t>Accessibility</a:t>
            </a:r>
            <a:r>
              <a:rPr lang="en-US" sz="2000" b="1" dirty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The &lt;Link&gt; component handles accessibility concerns, such as ensuring that the linked elements are keyboard navigable.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952171"/>
            <a:ext cx="2518229" cy="3429000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9664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36"/>
    </mc:Choice>
    <mc:Fallback>
      <p:transition spd="slow" advTm="6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9906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4- How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to Create Nested Pages in Next.js?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5" y="1752600"/>
            <a:ext cx="2702642" cy="28194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5" y="4800600"/>
            <a:ext cx="2752725" cy="1657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4375" y="228600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Next.js uses file-system routing where folders are used to create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nested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routes. Each folder represents a route segment that maps to a URL segment.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/>
              <a:t>page.tsx is a special Next.js file that exports a React component, and it's required for the route to be accessible. In your application, you already have a page file: /app/</a:t>
            </a:r>
            <a:r>
              <a:rPr lang="en-US" b="1" dirty="0" err="1"/>
              <a:t>page.tsx</a:t>
            </a:r>
            <a:r>
              <a:rPr lang="en-US" b="1" dirty="0"/>
              <a:t> - this is the home page associated with the route / . /app/dashboard/</a:t>
            </a:r>
            <a:r>
              <a:rPr lang="en-US" b="1" dirty="0" err="1"/>
              <a:t>page.tsx</a:t>
            </a:r>
            <a:r>
              <a:rPr lang="en-US" b="1" dirty="0"/>
              <a:t> is associated with the /dashboard path.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4981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9"/>
    </mc:Choice>
    <mc:Fallback>
      <p:transition spd="slow" advTm="6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5800"/>
            <a:ext cx="7024744" cy="8382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5- What are the Components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2350" y="1752600"/>
            <a:ext cx="3276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Components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allow you to build self-contained, reusable snippets of code. you can take these individual bricks and combine them together to form larger structures. 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" y="3886200"/>
            <a:ext cx="34925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Next.js components are </a:t>
            </a:r>
            <a:r>
              <a:rPr lang="en-US" b="1" dirty="0">
                <a:solidFill>
                  <a:srgbClr val="002060"/>
                </a:solidFill>
              </a:rPr>
              <a:t>essentially React components. They can be functional or class-based and are used to define how a part of the UI should appear and behave.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1878349"/>
            <a:ext cx="4127500" cy="4217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0857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6"/>
    </mc:Choice>
    <mc:Fallback>
      <p:transition spd="slow" advTm="5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Why Use Components in </a:t>
            </a:r>
            <a:r>
              <a:rPr lang="en-US" b="1" dirty="0" smtClean="0">
                <a:solidFill>
                  <a:srgbClr val="7030A0"/>
                </a:solidFill>
              </a:rPr>
              <a:t>Next.js?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2286000"/>
            <a:ext cx="4343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Reusability: </a:t>
            </a:r>
            <a:endParaRPr lang="en-US" sz="2000" b="1" dirty="0" smtClean="0"/>
          </a:p>
          <a:p>
            <a:r>
              <a:rPr lang="en-US" sz="2000" dirty="0" smtClean="0"/>
              <a:t>Components </a:t>
            </a:r>
            <a:r>
              <a:rPr lang="en-US" sz="2000" dirty="0"/>
              <a:t>can be reused across different pages and parts of the application, making your code DRY (Don't Repeat Yourself).</a:t>
            </a:r>
          </a:p>
          <a:p>
            <a:endParaRPr lang="en-US" sz="2000" dirty="0"/>
          </a:p>
          <a:p>
            <a:r>
              <a:rPr lang="en-US" sz="2000" b="1" dirty="0"/>
              <a:t>Organization: </a:t>
            </a:r>
            <a:endParaRPr lang="en-US" sz="2000" b="1" dirty="0" smtClean="0"/>
          </a:p>
          <a:p>
            <a:r>
              <a:rPr lang="en-US" sz="2000" dirty="0" smtClean="0"/>
              <a:t>Breaking </a:t>
            </a:r>
            <a:r>
              <a:rPr lang="en-US" sz="2000" dirty="0"/>
              <a:t>your UI into components helps keep your code organized and manageable, allowing for easier navigation and maintenance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05000"/>
            <a:ext cx="3352800" cy="3657600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4720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9"/>
    </mc:Choice>
    <mc:Fallback>
      <p:transition spd="slow" advTm="3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6.7|1.4|1.2|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|0.9|0.9|0.9|1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4|6|1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8|0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8|1|1.5|5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|0.8|1|0.9|0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7|0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4|1.2|1.1|1|1|0.7|0.7|0.6|0.7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0.8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9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7|2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4|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|0.9|1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9|0.8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8|0.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1638</TotalTime>
  <Words>1247</Words>
  <Application>Microsoft Office PowerPoint</Application>
  <PresentationFormat>On-screen Show (4:3)</PresentationFormat>
  <Paragraphs>198</Paragraphs>
  <Slides>18</Slides>
  <Notes>3</Notes>
  <HiddenSlides>0</HiddenSlides>
  <MMClips>21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Austin</vt:lpstr>
      <vt:lpstr> </vt:lpstr>
      <vt:lpstr>.</vt:lpstr>
      <vt:lpstr>1. What is page.tsx file?</vt:lpstr>
      <vt:lpstr>2. What is layout.tsx file?</vt:lpstr>
      <vt:lpstr>3-  What is the Link tag?</vt:lpstr>
      <vt:lpstr>What are the Purpose of the Link tag?</vt:lpstr>
      <vt:lpstr>4- How to Create Nested Pages in Next.js?</vt:lpstr>
      <vt:lpstr>5- What are the Components</vt:lpstr>
      <vt:lpstr>Why Use Components in Next.js?</vt:lpstr>
      <vt:lpstr>Use Components in Next.js?</vt:lpstr>
      <vt:lpstr> 6- How can we apply CSS in Next.js?</vt:lpstr>
      <vt:lpstr>PowerPoint Presentation</vt:lpstr>
      <vt:lpstr>PowerPoint Presentation</vt:lpstr>
      <vt:lpstr>PowerPoint Presentation</vt:lpstr>
      <vt:lpstr>.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66</cp:revision>
  <dcterms:created xsi:type="dcterms:W3CDTF">2024-10-30T15:59:12Z</dcterms:created>
  <dcterms:modified xsi:type="dcterms:W3CDTF">2024-11-01T20:38:23Z</dcterms:modified>
</cp:coreProperties>
</file>